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72009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-1902" y="-354"/>
      </p:cViewPr>
      <p:guideLst>
        <p:guide orient="horz" pos="226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-4032" y="-96"/>
      </p:cViewPr>
      <p:guideLst>
        <p:guide orient="horz" pos="3131"/>
        <p:guide pos="212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137405-BF20-4DF7-A70D-2928185F3B18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25425" y="746125"/>
            <a:ext cx="631031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B6DC58-7DDA-4D39-B51E-24DF4A1BEC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38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6DC58-7DDA-4D39-B51E-24DF4A1BEC8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33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78481"/>
            <a:ext cx="9144000" cy="250698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782140"/>
            <a:ext cx="9144000" cy="17385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39E0-E856-4F00-8BBF-FB70E2C636FC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42BF2-CC89-4860-B84D-A8E676551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08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39E0-E856-4F00-8BBF-FB70E2C636FC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42BF2-CC89-4860-B84D-A8E676551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714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83381"/>
            <a:ext cx="2628900" cy="610243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83381"/>
            <a:ext cx="7734300" cy="610243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39E0-E856-4F00-8BBF-FB70E2C636FC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42BF2-CC89-4860-B84D-A8E676551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580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39E0-E856-4F00-8BBF-FB70E2C636FC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42BF2-CC89-4860-B84D-A8E676551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897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95225"/>
            <a:ext cx="10515600" cy="2995374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818937"/>
            <a:ext cx="10515600" cy="157519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39E0-E856-4F00-8BBF-FB70E2C636FC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42BF2-CC89-4860-B84D-A8E676551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696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916906"/>
            <a:ext cx="5181600" cy="456890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916906"/>
            <a:ext cx="5181600" cy="456890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39E0-E856-4F00-8BBF-FB70E2C636FC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42BF2-CC89-4860-B84D-A8E676551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079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83382"/>
            <a:ext cx="10515600" cy="139184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765221"/>
            <a:ext cx="5157787" cy="86510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630329"/>
            <a:ext cx="5157787" cy="386881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765221"/>
            <a:ext cx="5183188" cy="86510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630329"/>
            <a:ext cx="5183188" cy="386881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39E0-E856-4F00-8BBF-FB70E2C636FC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42BF2-CC89-4860-B84D-A8E676551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856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39E0-E856-4F00-8BBF-FB70E2C636FC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42BF2-CC89-4860-B84D-A8E676551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318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39E0-E856-4F00-8BBF-FB70E2C636FC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42BF2-CC89-4860-B84D-A8E676551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317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480060"/>
            <a:ext cx="3932237" cy="16802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1036797"/>
            <a:ext cx="6172200" cy="511730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9" y="2160270"/>
            <a:ext cx="3932237" cy="400216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39E0-E856-4F00-8BBF-FB70E2C636FC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42BF2-CC89-4860-B84D-A8E676551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912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480060"/>
            <a:ext cx="3932237" cy="16802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1036797"/>
            <a:ext cx="6172200" cy="511730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9" y="2160270"/>
            <a:ext cx="3932237" cy="400216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39E0-E856-4F00-8BBF-FB70E2C636FC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42BF2-CC89-4860-B84D-A8E676551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525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83382"/>
            <a:ext cx="10515600" cy="1391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916906"/>
            <a:ext cx="10515600" cy="4568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674168"/>
            <a:ext cx="2743200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139E0-E856-4F00-8BBF-FB70E2C636FC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674168"/>
            <a:ext cx="4114800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674168"/>
            <a:ext cx="2743200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42BF2-CC89-4860-B84D-A8E676551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823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Заголовок 1"/>
          <p:cNvSpPr>
            <a:spLocks noGrp="1"/>
          </p:cNvSpPr>
          <p:nvPr>
            <p:ph type="ctrTitle"/>
          </p:nvPr>
        </p:nvSpPr>
        <p:spPr>
          <a:xfrm>
            <a:off x="1880123" y="1618956"/>
            <a:ext cx="8385680" cy="411221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sz="127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7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7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7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7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7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7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7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7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7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7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7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7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7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7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7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СТРУКТУРА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Министерства земельных и имущественных отношений Кабардино-Балкарской Республики</a:t>
            </a:r>
            <a:endParaRPr lang="ru-RU" sz="1600" b="1" dirty="0"/>
          </a:p>
        </p:txBody>
      </p:sp>
      <p:sp>
        <p:nvSpPr>
          <p:cNvPr id="90" name="Прямоугольник 89"/>
          <p:cNvSpPr/>
          <p:nvPr/>
        </p:nvSpPr>
        <p:spPr>
          <a:xfrm>
            <a:off x="5027633" y="2165181"/>
            <a:ext cx="1984112" cy="5563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88" dirty="0"/>
              <a:t>Министр</a:t>
            </a:r>
          </a:p>
        </p:txBody>
      </p:sp>
      <p:sp>
        <p:nvSpPr>
          <p:cNvPr id="91" name="Прямоугольник 90"/>
          <p:cNvSpPr/>
          <p:nvPr/>
        </p:nvSpPr>
        <p:spPr>
          <a:xfrm>
            <a:off x="4777100" y="3303144"/>
            <a:ext cx="1792611" cy="507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07" dirty="0"/>
              <a:t>Заместитель министра</a:t>
            </a:r>
          </a:p>
        </p:txBody>
      </p:sp>
      <p:sp>
        <p:nvSpPr>
          <p:cNvPr id="92" name="Прямоугольник 91"/>
          <p:cNvSpPr/>
          <p:nvPr/>
        </p:nvSpPr>
        <p:spPr>
          <a:xfrm>
            <a:off x="2313517" y="3295584"/>
            <a:ext cx="1710540" cy="515538"/>
          </a:xfrm>
          <a:prstGeom prst="rect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07" dirty="0"/>
              <a:t>Заместитель министра</a:t>
            </a:r>
          </a:p>
        </p:txBody>
      </p:sp>
      <p:sp>
        <p:nvSpPr>
          <p:cNvPr id="93" name="Прямоугольник 92"/>
          <p:cNvSpPr/>
          <p:nvPr/>
        </p:nvSpPr>
        <p:spPr>
          <a:xfrm>
            <a:off x="2313517" y="4143727"/>
            <a:ext cx="1710540" cy="597177"/>
          </a:xfrm>
          <a:prstGeom prst="rect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07" dirty="0"/>
              <a:t>Отдел распоряжения земельными ресурсами и взаимодействия с органами местного самоуправления</a:t>
            </a:r>
          </a:p>
        </p:txBody>
      </p:sp>
      <p:sp>
        <p:nvSpPr>
          <p:cNvPr id="95" name="Прямоугольник 94"/>
          <p:cNvSpPr/>
          <p:nvPr/>
        </p:nvSpPr>
        <p:spPr>
          <a:xfrm>
            <a:off x="2304878" y="5059903"/>
            <a:ext cx="1719180" cy="683353"/>
          </a:xfrm>
          <a:prstGeom prst="rect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07" dirty="0"/>
              <a:t>Отдел управления землями отгонного животноводства и договорных отношений</a:t>
            </a:r>
          </a:p>
        </p:txBody>
      </p:sp>
      <p:sp>
        <p:nvSpPr>
          <p:cNvPr id="98" name="Прямоугольник 97"/>
          <p:cNvSpPr/>
          <p:nvPr/>
        </p:nvSpPr>
        <p:spPr>
          <a:xfrm>
            <a:off x="4777100" y="4010502"/>
            <a:ext cx="1792611" cy="55772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907" dirty="0" smtClean="0"/>
          </a:p>
          <a:p>
            <a:pPr algn="ctr">
              <a:defRPr/>
            </a:pPr>
            <a:r>
              <a:rPr lang="ru-RU" sz="907" dirty="0" smtClean="0"/>
              <a:t>Отдел </a:t>
            </a:r>
            <a:r>
              <a:rPr lang="ru-RU" sz="907" dirty="0"/>
              <a:t>хозяйственных обществ и государственных предприятий</a:t>
            </a:r>
          </a:p>
          <a:p>
            <a:pPr algn="ctr">
              <a:defRPr/>
            </a:pPr>
            <a:endParaRPr lang="ru-RU" sz="907" dirty="0"/>
          </a:p>
        </p:txBody>
      </p:sp>
      <p:sp>
        <p:nvSpPr>
          <p:cNvPr id="99" name="Прямоугольник 98"/>
          <p:cNvSpPr/>
          <p:nvPr/>
        </p:nvSpPr>
        <p:spPr>
          <a:xfrm>
            <a:off x="4804456" y="4740905"/>
            <a:ext cx="1765255" cy="78923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07" dirty="0" smtClean="0"/>
              <a:t>Отдел </a:t>
            </a:r>
            <a:r>
              <a:rPr lang="ru-RU" sz="907" dirty="0"/>
              <a:t>управления </a:t>
            </a:r>
            <a:br>
              <a:rPr lang="ru-RU" sz="907" dirty="0"/>
            </a:br>
            <a:r>
              <a:rPr lang="ru-RU" sz="907" dirty="0"/>
              <a:t>и распоряжения государственной </a:t>
            </a:r>
            <a:r>
              <a:rPr lang="ru-RU" sz="907" dirty="0" smtClean="0"/>
              <a:t>собственностью</a:t>
            </a:r>
            <a:endParaRPr lang="ru-RU" sz="907" dirty="0"/>
          </a:p>
        </p:txBody>
      </p:sp>
      <p:cxnSp>
        <p:nvCxnSpPr>
          <p:cNvPr id="103" name="Прямая соединительная линия 102"/>
          <p:cNvCxnSpPr/>
          <p:nvPr/>
        </p:nvCxnSpPr>
        <p:spPr>
          <a:xfrm>
            <a:off x="3193267" y="2978097"/>
            <a:ext cx="4345465" cy="2041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 flipH="1">
            <a:off x="7523249" y="2998508"/>
            <a:ext cx="6838" cy="313944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7" name="Прямая со стрелкой 106"/>
          <p:cNvCxnSpPr/>
          <p:nvPr/>
        </p:nvCxnSpPr>
        <p:spPr>
          <a:xfrm>
            <a:off x="5671244" y="2993216"/>
            <a:ext cx="0" cy="29027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/>
          <p:cNvCxnSpPr/>
          <p:nvPr/>
        </p:nvCxnSpPr>
        <p:spPr>
          <a:xfrm>
            <a:off x="1960756" y="3464911"/>
            <a:ext cx="5759" cy="189584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>
            <a:off x="1960756" y="3464910"/>
            <a:ext cx="34412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7" name="Прямая со стрелкой 116"/>
          <p:cNvCxnSpPr/>
          <p:nvPr/>
        </p:nvCxnSpPr>
        <p:spPr>
          <a:xfrm>
            <a:off x="6029767" y="2731064"/>
            <a:ext cx="0" cy="26608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8" name="Прямая со стрелкой 117"/>
          <p:cNvCxnSpPr/>
          <p:nvPr/>
        </p:nvCxnSpPr>
        <p:spPr>
          <a:xfrm>
            <a:off x="1965075" y="5360759"/>
            <a:ext cx="34844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9" name="Прямая со стрелкой 118"/>
          <p:cNvCxnSpPr/>
          <p:nvPr/>
        </p:nvCxnSpPr>
        <p:spPr>
          <a:xfrm flipV="1">
            <a:off x="1960754" y="4412837"/>
            <a:ext cx="345564" cy="151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0" name="Прямая со стрелкой 119"/>
          <p:cNvCxnSpPr/>
          <p:nvPr/>
        </p:nvCxnSpPr>
        <p:spPr>
          <a:xfrm>
            <a:off x="3190386" y="2973562"/>
            <a:ext cx="2880" cy="29632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5" name="Заголовок 1"/>
          <p:cNvSpPr txBox="1">
            <a:spLocks/>
          </p:cNvSpPr>
          <p:nvPr/>
        </p:nvSpPr>
        <p:spPr>
          <a:xfrm>
            <a:off x="6971551" y="200025"/>
            <a:ext cx="3040961" cy="857249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ctr">
              <a:defRPr/>
            </a:pPr>
            <a:r>
              <a:rPr lang="ru-RU" sz="1450" dirty="0" smtClean="0">
                <a:latin typeface="Times New Roman" pitchFamily="18" charset="0"/>
                <a:ea typeface="+mj-ea"/>
                <a:cs typeface="Times New Roman" pitchFamily="18" charset="0"/>
              </a:rPr>
              <a:t>УТВЕРЖДЕНА</a:t>
            </a:r>
          </a:p>
          <a:p>
            <a:pPr algn="ctr">
              <a:defRPr/>
            </a:pPr>
            <a:r>
              <a:rPr lang="ru-RU" sz="1450" dirty="0" smtClean="0">
                <a:latin typeface="Times New Roman" pitchFamily="18" charset="0"/>
                <a:ea typeface="+mj-ea"/>
                <a:cs typeface="Times New Roman" pitchFamily="18" charset="0"/>
              </a:rPr>
              <a:t>распоряжением Правительства </a:t>
            </a:r>
          </a:p>
          <a:p>
            <a:pPr algn="ctr">
              <a:defRPr/>
            </a:pPr>
            <a:r>
              <a:rPr lang="ru-RU" sz="1450" dirty="0" smtClean="0">
                <a:latin typeface="Times New Roman" pitchFamily="18" charset="0"/>
                <a:ea typeface="+mj-ea"/>
                <a:cs typeface="Times New Roman" pitchFamily="18" charset="0"/>
              </a:rPr>
              <a:t>Кабардино-Балкарской Республики</a:t>
            </a:r>
            <a:endParaRPr lang="ru-RU" sz="145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72" name="Прямая со стрелкой 71"/>
          <p:cNvCxnSpPr/>
          <p:nvPr/>
        </p:nvCxnSpPr>
        <p:spPr>
          <a:xfrm>
            <a:off x="7517494" y="3617428"/>
            <a:ext cx="52230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0" name="Прямоугольник 49"/>
          <p:cNvSpPr/>
          <p:nvPr/>
        </p:nvSpPr>
        <p:spPr>
          <a:xfrm>
            <a:off x="8039797" y="3315060"/>
            <a:ext cx="1709101" cy="60473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lvl="0" algn="ctr">
              <a:defRPr/>
            </a:pPr>
            <a:endParaRPr lang="ru-RU" sz="907" dirty="0" smtClean="0">
              <a:solidFill>
                <a:prstClr val="black"/>
              </a:solidFill>
            </a:endParaRPr>
          </a:p>
          <a:p>
            <a:pPr lvl="0" algn="ctr">
              <a:defRPr/>
            </a:pPr>
            <a:r>
              <a:rPr lang="ru-RU" sz="907" dirty="0" smtClean="0">
                <a:solidFill>
                  <a:prstClr val="black"/>
                </a:solidFill>
              </a:rPr>
              <a:t>Отдел </a:t>
            </a:r>
            <a:r>
              <a:rPr lang="ru-RU" sz="907" dirty="0">
                <a:solidFill>
                  <a:prstClr val="black"/>
                </a:solidFill>
              </a:rPr>
              <a:t>государственной службы, кадров </a:t>
            </a:r>
            <a:r>
              <a:rPr lang="ru-RU" sz="907" dirty="0" smtClean="0">
                <a:solidFill>
                  <a:prstClr val="black"/>
                </a:solidFill>
              </a:rPr>
              <a:t/>
            </a:r>
            <a:br>
              <a:rPr lang="ru-RU" sz="907" dirty="0" smtClean="0">
                <a:solidFill>
                  <a:prstClr val="black"/>
                </a:solidFill>
              </a:rPr>
            </a:br>
            <a:r>
              <a:rPr lang="ru-RU" sz="907" dirty="0" smtClean="0">
                <a:solidFill>
                  <a:prstClr val="black"/>
                </a:solidFill>
              </a:rPr>
              <a:t>и </a:t>
            </a:r>
            <a:r>
              <a:rPr lang="ru-RU" sz="907" dirty="0">
                <a:solidFill>
                  <a:prstClr val="black"/>
                </a:solidFill>
              </a:rPr>
              <a:t>делопроизводства</a:t>
            </a:r>
          </a:p>
          <a:p>
            <a:pPr algn="ctr">
              <a:defRPr/>
            </a:pPr>
            <a:endParaRPr lang="ru-RU" sz="907" dirty="0"/>
          </a:p>
        </p:txBody>
      </p:sp>
      <p:cxnSp>
        <p:nvCxnSpPr>
          <p:cNvPr id="55" name="Прямая со стрелкой 54"/>
          <p:cNvCxnSpPr/>
          <p:nvPr/>
        </p:nvCxnSpPr>
        <p:spPr>
          <a:xfrm>
            <a:off x="7530088" y="6137951"/>
            <a:ext cx="509708" cy="15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7" name="Прямоугольник 56"/>
          <p:cNvSpPr/>
          <p:nvPr/>
        </p:nvSpPr>
        <p:spPr>
          <a:xfrm>
            <a:off x="8029314" y="5710527"/>
            <a:ext cx="1709101" cy="68027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07" dirty="0"/>
              <a:t>Сектор </a:t>
            </a:r>
            <a:r>
              <a:rPr lang="ru-RU" sz="907" dirty="0" smtClean="0"/>
              <a:t>по защите государственной тайны</a:t>
            </a:r>
            <a:endParaRPr lang="ru-RU" sz="907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8039796" y="4114247"/>
            <a:ext cx="1710540" cy="597177"/>
          </a:xfrm>
          <a:prstGeom prst="rect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907" dirty="0" smtClean="0">
              <a:solidFill>
                <a:prstClr val="black"/>
              </a:solidFill>
            </a:endParaRPr>
          </a:p>
          <a:p>
            <a:pPr algn="ctr">
              <a:defRPr/>
            </a:pPr>
            <a:r>
              <a:rPr lang="ru-RU" sz="907" dirty="0" smtClean="0">
                <a:solidFill>
                  <a:prstClr val="black"/>
                </a:solidFill>
              </a:rPr>
              <a:t>Отдел </a:t>
            </a:r>
            <a:r>
              <a:rPr lang="ru-RU" sz="907" dirty="0">
                <a:solidFill>
                  <a:prstClr val="black"/>
                </a:solidFill>
              </a:rPr>
              <a:t>судебной защиты </a:t>
            </a:r>
            <a:r>
              <a:rPr lang="ru-RU" sz="907" dirty="0" smtClean="0">
                <a:solidFill>
                  <a:prstClr val="black"/>
                </a:solidFill>
              </a:rPr>
              <a:t/>
            </a:r>
            <a:br>
              <a:rPr lang="ru-RU" sz="907" dirty="0" smtClean="0">
                <a:solidFill>
                  <a:prstClr val="black"/>
                </a:solidFill>
              </a:rPr>
            </a:br>
            <a:r>
              <a:rPr lang="ru-RU" sz="907" dirty="0" smtClean="0">
                <a:solidFill>
                  <a:prstClr val="black"/>
                </a:solidFill>
              </a:rPr>
              <a:t>и </a:t>
            </a:r>
            <a:r>
              <a:rPr lang="ru-RU" sz="907" dirty="0">
                <a:solidFill>
                  <a:prstClr val="black"/>
                </a:solidFill>
              </a:rPr>
              <a:t>правового обеспечения</a:t>
            </a:r>
          </a:p>
          <a:p>
            <a:pPr algn="ctr">
              <a:defRPr/>
            </a:pPr>
            <a:endParaRPr lang="ru-RU" sz="907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8039796" y="4931453"/>
            <a:ext cx="1710540" cy="598689"/>
          </a:xfrm>
          <a:prstGeom prst="rect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lvl="0" algn="ctr">
              <a:defRPr/>
            </a:pPr>
            <a:r>
              <a:rPr lang="ru-RU" sz="907" dirty="0" smtClean="0">
                <a:solidFill>
                  <a:prstClr val="black"/>
                </a:solidFill>
              </a:rPr>
              <a:t>Отдел </a:t>
            </a:r>
            <a:r>
              <a:rPr lang="ru-RU" sz="907" dirty="0">
                <a:solidFill>
                  <a:prstClr val="black"/>
                </a:solidFill>
              </a:rPr>
              <a:t>бухгалтерского</a:t>
            </a:r>
          </a:p>
          <a:p>
            <a:pPr lvl="0" algn="ctr">
              <a:defRPr/>
            </a:pPr>
            <a:r>
              <a:rPr lang="ru-RU" sz="907" dirty="0">
                <a:solidFill>
                  <a:prstClr val="black"/>
                </a:solidFill>
              </a:rPr>
              <a:t>учета и отчетности</a:t>
            </a:r>
            <a:endParaRPr lang="ru-RU" sz="907" dirty="0"/>
          </a:p>
        </p:txBody>
      </p:sp>
      <p:cxnSp>
        <p:nvCxnSpPr>
          <p:cNvPr id="64" name="Прямая со стрелкой 63"/>
          <p:cNvCxnSpPr/>
          <p:nvPr/>
        </p:nvCxnSpPr>
        <p:spPr>
          <a:xfrm>
            <a:off x="7558886" y="4442316"/>
            <a:ext cx="48091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7530088" y="5230798"/>
            <a:ext cx="48091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376821" y="353445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451836" y="3473276"/>
            <a:ext cx="10079" cy="2634762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438158" y="5135524"/>
            <a:ext cx="367161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4451835" y="4275483"/>
            <a:ext cx="339804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4438157" y="3473275"/>
            <a:ext cx="349884" cy="4536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8020630" y="2165181"/>
            <a:ext cx="1717784" cy="416094"/>
          </a:xfrm>
          <a:prstGeom prst="rect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07" dirty="0" smtClean="0"/>
              <a:t>Помощник  </a:t>
            </a:r>
            <a:r>
              <a:rPr lang="ru-RU" sz="907" dirty="0"/>
              <a:t>министра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804456" y="5798543"/>
            <a:ext cx="1765255" cy="592256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07" dirty="0"/>
              <a:t>Отдел организации </a:t>
            </a:r>
            <a:r>
              <a:rPr lang="ru-RU" sz="907" dirty="0" smtClean="0"/>
              <a:t/>
            </a:r>
            <a:br>
              <a:rPr lang="ru-RU" sz="907" dirty="0" smtClean="0"/>
            </a:br>
            <a:r>
              <a:rPr lang="ru-RU" sz="907" dirty="0" smtClean="0"/>
              <a:t>и </a:t>
            </a:r>
            <a:r>
              <a:rPr lang="ru-RU" sz="907" dirty="0"/>
              <a:t>проведения торгов</a:t>
            </a:r>
          </a:p>
        </p:txBody>
      </p:sp>
      <p:cxnSp>
        <p:nvCxnSpPr>
          <p:cNvPr id="39" name="Прямая со стрелкой 38"/>
          <p:cNvCxnSpPr/>
          <p:nvPr/>
        </p:nvCxnSpPr>
        <p:spPr>
          <a:xfrm>
            <a:off x="4448069" y="6108037"/>
            <a:ext cx="367161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8029314" y="2721538"/>
            <a:ext cx="1709100" cy="400183"/>
          </a:xfrm>
          <a:prstGeom prst="rect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907" dirty="0" smtClean="0">
                <a:solidFill>
                  <a:schemeClr val="dk1"/>
                </a:solidFill>
              </a:rPr>
              <a:t>Помощник министра</a:t>
            </a:r>
            <a:endParaRPr lang="ru-RU" sz="907" dirty="0">
              <a:solidFill>
                <a:schemeClr val="dk1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569711" y="2731064"/>
            <a:ext cx="0" cy="13304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569711" y="2864106"/>
            <a:ext cx="121523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7799341" y="2373228"/>
            <a:ext cx="0" cy="49087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34" idx="1"/>
          </p:cNvCxnSpPr>
          <p:nvPr/>
        </p:nvCxnSpPr>
        <p:spPr>
          <a:xfrm>
            <a:off x="7799341" y="2373228"/>
            <a:ext cx="22128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7799341" y="2797585"/>
            <a:ext cx="0" cy="20092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7799341" y="2998508"/>
            <a:ext cx="2404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155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61</Words>
  <Application>Microsoft Office PowerPoint</Application>
  <PresentationFormat>Произвольный</PresentationFormat>
  <Paragraphs>23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        СТРУКТУРА  Министерства земельных и имущественных отношений Кабардино-Балкарской Республики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 Министерства земельных и имущественных отношений Кабардино-Балкарской Республики</dc:title>
  <dc:creator>uyanaev-tk</dc:creator>
  <cp:lastModifiedBy>kodzokova-al</cp:lastModifiedBy>
  <cp:revision>45</cp:revision>
  <cp:lastPrinted>2025-10-01T06:42:18Z</cp:lastPrinted>
  <dcterms:created xsi:type="dcterms:W3CDTF">2015-01-17T08:20:25Z</dcterms:created>
  <dcterms:modified xsi:type="dcterms:W3CDTF">2025-10-01T06:47:18Z</dcterms:modified>
</cp:coreProperties>
</file>